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347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"/>
    <p:restoredTop sz="93076"/>
  </p:normalViewPr>
  <p:slideViewPr>
    <p:cSldViewPr snapToGrid="0" snapToObjects="1">
      <p:cViewPr varScale="1">
        <p:scale>
          <a:sx n="119" d="100"/>
          <a:sy n="119" d="100"/>
        </p:scale>
        <p:origin x="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AF07D-DEEA-FD48-B986-19C2BF823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E8491D-30D0-9246-97D2-18ADAF2CC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18E1EA-CC0B-1649-9CFF-C0BD1EA40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049FE4-E9C0-7E48-B32D-F6DEA193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172AB1-ECED-7646-834F-A6DD38B01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523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6A339-5630-8F47-8D1D-B1FCDBD93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3E3325-B6FF-B148-9B40-426A0C697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4321F5-5A2A-F04F-9FC1-79FB4965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67412B-12AA-4842-9943-CE9C83C6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C8CC83-0B90-B04E-BC69-C84B20BD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3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C9549F-4631-8241-B543-7E7D3184F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A324FA-8131-3E47-9BD8-F428D4D60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16A7DB-2F12-6645-82C4-AC984A1E8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4D51D2-CB67-534F-9F52-E717B9CFB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DCC715-32B7-7D4B-83B2-98422BB6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407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326787-FEDE-D847-88D9-0D3E01560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0F3B3A-9613-1748-8892-417B1DAE7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F1BBC6-43FF-B14F-B1A6-355433D88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B6A498-0153-534F-B4A5-87AF0F41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9ABB24-2A22-944A-90AA-F1761B3F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524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76B63-90A2-3649-B5CF-C6DC9A71B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18A6F4-8353-4A4B-ADA0-4B57FF12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03CF1C-0A5C-BA4C-A0E6-EE68D779C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615C46-51C0-894E-8299-03417C60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09C8BE-4DB6-634D-B486-9C551102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712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D10AD-3015-134F-9EAF-E24547A16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D3A572-F235-8D42-BA92-3DF58DB227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832EFF-FF87-EE41-A475-E011AFB51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BA173-3A33-AE42-B12C-F1DDD018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8B841E-D4B9-D94D-8BD0-C6369C89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98BA08-3975-6949-9422-5378FA89D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929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8ABFD-45B0-194E-8CC6-7D8199201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B978B1-A142-FB4E-B6D0-DD120F6B3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B02A20-577F-754E-855F-41C826559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855D4AA-5AC7-2B41-BA28-98110190C9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5FFECB-9ABA-3541-9980-871930913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A1C37A-01CA-C343-82AD-4D0E4FB7F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8CC506-7036-664E-B014-A9B2D165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17CC622-CC5E-534A-84DB-AC723023A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043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EE7E03-A22F-F043-98CF-A1E47114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58638A-41E7-414D-AB3F-9859797D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2FD1D3-F7EC-D542-89C2-3B81E9BC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973933-5B3A-CD45-91AC-5FF94B9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8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0BD2A1-3DE2-634B-B494-7686AD06F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CAC1160-DC18-AA41-88E6-043DD275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A80F28-E9C0-9F44-BD4C-7EA4313D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16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3258D-1E23-4D4E-9BA5-00F82BAAE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0065E7-D4BF-134D-AAD6-D2731BB69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714B04-4FFF-C04C-860A-57571BCB2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25C6C1-24C9-914A-A274-BBBC7362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4D4311-2B44-3A4B-93FA-7C9072A3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479921-507E-1F46-BD1A-4AA6E2E4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503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6FE66-100E-3243-8D57-BFE69A81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D22448-D222-0F4C-BEEC-CD072515E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F22B3C-5148-BD4B-88EF-3208F314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6584C9-BBFB-9049-8C62-8923E0CC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48B694-75DD-4D40-BA25-A75EDA48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8BE6F2-44E8-8145-8A2F-27BC5E12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7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139C46-4A1B-5941-9827-2243CD935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CFEBFE-D7DB-C74E-98FE-87D350A39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4FB5BD-789A-B542-9A7C-3CA10EA999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268F-2A61-5C41-B42E-AAF832DE4B14}" type="datetimeFigureOut">
              <a:rPr lang="es-CL" smtClean="0"/>
              <a:t>19-08-20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4DB623-D7FA-6547-AA68-8F0A9A048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D73665-045B-E646-A0AE-199B7D908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86116-DEB2-A244-A465-CF21408C23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643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ágono 2">
            <a:extLst>
              <a:ext uri="{FF2B5EF4-FFF2-40B4-BE49-F238E27FC236}">
                <a16:creationId xmlns:a16="http://schemas.microsoft.com/office/drawing/2014/main" id="{DD72355E-166D-E34B-BA6B-F7D0E4B74260}"/>
              </a:ext>
            </a:extLst>
          </p:cNvPr>
          <p:cNvSpPr/>
          <p:nvPr/>
        </p:nvSpPr>
        <p:spPr>
          <a:xfrm>
            <a:off x="4267171" y="729495"/>
            <a:ext cx="3918886" cy="1575679"/>
          </a:xfrm>
          <a:prstGeom prst="homePlate">
            <a:avLst>
              <a:gd name="adj" fmla="val 19192"/>
            </a:avLst>
          </a:prstGeom>
          <a:solidFill>
            <a:schemeClr val="accent5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s-CL" sz="1600" dirty="0">
                <a:solidFill>
                  <a:prstClr val="white"/>
                </a:solidFill>
                <a:latin typeface="Calibri" panose="020F0502020204030204"/>
              </a:rPr>
              <a:t>INNOVACION</a:t>
            </a:r>
          </a:p>
          <a:p>
            <a:pPr algn="ctr" defTabSz="914377"/>
            <a:endParaRPr lang="es-CL" sz="16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r>
              <a:rPr lang="es-CL" sz="1600" dirty="0">
                <a:solidFill>
                  <a:prstClr val="white"/>
                </a:solidFill>
              </a:rPr>
              <a:t>Realizar pruebas piloto y en condiciones reales de operación (TRL7 a TRL9) de las soluciones propuestas</a:t>
            </a:r>
            <a:endParaRPr lang="es-CL" sz="16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endParaRPr lang="es-CL" sz="1600" dirty="0">
              <a:solidFill>
                <a:prstClr val="white"/>
              </a:solidFill>
            </a:endParaRPr>
          </a:p>
        </p:txBody>
      </p:sp>
      <p:sp>
        <p:nvSpPr>
          <p:cNvPr id="4" name="Pentágono 3">
            <a:extLst>
              <a:ext uri="{FF2B5EF4-FFF2-40B4-BE49-F238E27FC236}">
                <a16:creationId xmlns:a16="http://schemas.microsoft.com/office/drawing/2014/main" id="{43033600-F777-5A40-81E8-BC39066DBAE7}"/>
              </a:ext>
            </a:extLst>
          </p:cNvPr>
          <p:cNvSpPr/>
          <p:nvPr/>
        </p:nvSpPr>
        <p:spPr>
          <a:xfrm>
            <a:off x="335360" y="728059"/>
            <a:ext cx="3931811" cy="1577115"/>
          </a:xfrm>
          <a:prstGeom prst="homePlate">
            <a:avLst>
              <a:gd name="adj" fmla="val 19192"/>
            </a:avLst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s-CL" sz="1600" dirty="0">
                <a:solidFill>
                  <a:prstClr val="white"/>
                </a:solidFill>
                <a:latin typeface="Calibri" panose="020F0502020204030204"/>
              </a:rPr>
              <a:t>DESARROLLO</a:t>
            </a:r>
          </a:p>
          <a:p>
            <a:pPr algn="ctr" defTabSz="914377"/>
            <a:endParaRPr lang="es-CL" sz="16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r>
              <a:rPr lang="es-CL" sz="1600" dirty="0">
                <a:solidFill>
                  <a:prstClr val="white"/>
                </a:solidFill>
              </a:rPr>
              <a:t>Desarrollo y prueba de prototipos de las soluciones tecnológicas en un entorno relevante o de simulación (TRL 5 a 6)</a:t>
            </a:r>
            <a:endParaRPr lang="es-CL" sz="16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endParaRPr lang="es-CL" sz="1600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FAF29B1-0F59-7244-BB7B-013FCEF4A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871843"/>
              </p:ext>
            </p:extLst>
          </p:nvPr>
        </p:nvGraphicFramePr>
        <p:xfrm>
          <a:off x="335360" y="2530744"/>
          <a:ext cx="7648603" cy="2484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4183">
                  <a:extLst>
                    <a:ext uri="{9D8B030D-6E8A-4147-A177-3AD203B41FA5}">
                      <a16:colId xmlns:a16="http://schemas.microsoft.com/office/drawing/2014/main" val="1545205126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1080989129"/>
                    </a:ext>
                  </a:extLst>
                </a:gridCol>
                <a:gridCol w="1197428">
                  <a:extLst>
                    <a:ext uri="{9D8B030D-6E8A-4147-A177-3AD203B41FA5}">
                      <a16:colId xmlns:a16="http://schemas.microsoft.com/office/drawing/2014/main" val="212028224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118955875"/>
                    </a:ext>
                  </a:extLst>
                </a:gridCol>
                <a:gridCol w="1365449">
                  <a:extLst>
                    <a:ext uri="{9D8B030D-6E8A-4147-A177-3AD203B41FA5}">
                      <a16:colId xmlns:a16="http://schemas.microsoft.com/office/drawing/2014/main" val="2100517138"/>
                    </a:ext>
                  </a:extLst>
                </a:gridCol>
              </a:tblGrid>
              <a:tr h="181777"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chemeClr val="tx1"/>
                          </a:solidFill>
                          <a:effectLst/>
                        </a:rPr>
                        <a:t>Desarrollo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chemeClr val="tx1"/>
                          </a:solidFill>
                          <a:effectLst/>
                        </a:rPr>
                        <a:t>Innovación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177231"/>
                  </a:ext>
                </a:extLst>
              </a:tr>
              <a:tr h="181777"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chemeClr val="tx1"/>
                          </a:solidFill>
                          <a:effectLst/>
                        </a:rPr>
                        <a:t>Entorno Relevante o de Simulación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chemeClr val="tx1"/>
                          </a:solidFill>
                          <a:effectLst/>
                        </a:rPr>
                        <a:t>Entorno Real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150265"/>
                  </a:ext>
                </a:extLst>
              </a:tr>
              <a:tr h="122050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TRL5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Validación de componente y/o disposición de los mismos en un entorno relevante.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TRL6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Modelo de sistema o subsistema o demostración de prototipo en un entorno relevante</a:t>
                      </a:r>
                      <a:endParaRPr lang="es-CL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TRL7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Demostración de sistema o prototipo en un entorno real.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s-CL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TRL8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Sistema completo y certificado a través de pruebas y demostraciones.</a:t>
                      </a:r>
                      <a:r>
                        <a:rPr lang="es-ES_tradn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s-CL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TRL9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C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Sistema probado con éxito en entorno real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_tradnl" sz="14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s-CL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155323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F4CCF2D8-CF41-8448-9AC1-68B8C5CA3850}"/>
              </a:ext>
            </a:extLst>
          </p:cNvPr>
          <p:cNvSpPr txBox="1"/>
          <p:nvPr/>
        </p:nvSpPr>
        <p:spPr>
          <a:xfrm>
            <a:off x="335360" y="40824"/>
            <a:ext cx="3579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L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s-CL" dirty="0">
                <a:solidFill>
                  <a:schemeClr val="accent1">
                    <a:lumMod val="75000"/>
                  </a:schemeClr>
                </a:solidFill>
              </a:rPr>
              <a:t>Etapas y Tipos de Proyecto</a:t>
            </a:r>
          </a:p>
        </p:txBody>
      </p:sp>
      <p:sp>
        <p:nvSpPr>
          <p:cNvPr id="7" name="Pentágono 6">
            <a:extLst>
              <a:ext uri="{FF2B5EF4-FFF2-40B4-BE49-F238E27FC236}">
                <a16:creationId xmlns:a16="http://schemas.microsoft.com/office/drawing/2014/main" id="{40FB94F6-6119-754A-8F45-CF9FFB4E59FF}"/>
              </a:ext>
            </a:extLst>
          </p:cNvPr>
          <p:cNvSpPr/>
          <p:nvPr/>
        </p:nvSpPr>
        <p:spPr>
          <a:xfrm>
            <a:off x="8198982" y="728059"/>
            <a:ext cx="3709518" cy="1549294"/>
          </a:xfrm>
          <a:prstGeom prst="homePlate">
            <a:avLst>
              <a:gd name="adj" fmla="val 19192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914377"/>
            <a:endParaRPr lang="es-ES" sz="14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endParaRPr lang="es-ES" sz="1400" dirty="0">
              <a:solidFill>
                <a:prstClr val="white"/>
              </a:solidFill>
              <a:latin typeface="Calibri" panose="020F0502020204030204"/>
            </a:endParaRPr>
          </a:p>
          <a:p>
            <a:pPr algn="ctr" defTabSz="914377"/>
            <a:r>
              <a:rPr lang="es-ES" sz="1600" dirty="0">
                <a:solidFill>
                  <a:prstClr val="white"/>
                </a:solidFill>
                <a:latin typeface="Calibri" panose="020F0502020204030204"/>
              </a:rPr>
              <a:t>ESCALAMIENTO</a:t>
            </a:r>
          </a:p>
          <a:p>
            <a:pPr algn="ctr" defTabSz="914377"/>
            <a:endParaRPr lang="es-ES" sz="14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r>
              <a:rPr lang="es-ES" sz="1600" dirty="0">
                <a:solidFill>
                  <a:prstClr val="white"/>
                </a:solidFill>
                <a:latin typeface="Calibri" panose="020F0502020204030204"/>
              </a:rPr>
              <a:t>Desarrollo de estrategias de expansión de la transferencia </a:t>
            </a:r>
            <a:r>
              <a:rPr lang="es-ES" sz="1600" dirty="0" err="1">
                <a:solidFill>
                  <a:prstClr val="white"/>
                </a:solidFill>
                <a:latin typeface="Calibri" panose="020F0502020204030204"/>
              </a:rPr>
              <a:t>tecnológica</a:t>
            </a:r>
            <a:r>
              <a:rPr lang="es-ES" sz="1600" dirty="0">
                <a:solidFill>
                  <a:prstClr val="white"/>
                </a:solidFill>
                <a:latin typeface="Calibri" panose="020F0502020204030204"/>
              </a:rPr>
              <a:t>, aplicación productiva y comercialización de resultados a otras regiones.</a:t>
            </a:r>
          </a:p>
          <a:p>
            <a:pPr algn="just" defTabSz="914377"/>
            <a:endParaRPr lang="es-ES" sz="1400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914377"/>
            <a:endParaRPr lang="es-ES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6920CA8-2AAA-5448-942B-8FB36CF9BF14}"/>
              </a:ext>
            </a:extLst>
          </p:cNvPr>
          <p:cNvCxnSpPr/>
          <p:nvPr/>
        </p:nvCxnSpPr>
        <p:spPr>
          <a:xfrm>
            <a:off x="335360" y="5454127"/>
            <a:ext cx="11476536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9FC4536A-FAF5-2040-9394-FC014C7C9623}"/>
              </a:ext>
            </a:extLst>
          </p:cNvPr>
          <p:cNvSpPr txBox="1"/>
          <p:nvPr/>
        </p:nvSpPr>
        <p:spPr>
          <a:xfrm>
            <a:off x="3367144" y="5269461"/>
            <a:ext cx="476720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CL" sz="1400" dirty="0"/>
              <a:t>Proyectos de Desarrollo, Innovación, Transferencia y Aplicación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518343EF-FB40-8840-B91C-507DC8AE5A4D}"/>
              </a:ext>
            </a:extLst>
          </p:cNvPr>
          <p:cNvCxnSpPr>
            <a:cxnSpLocks/>
          </p:cNvCxnSpPr>
          <p:nvPr/>
        </p:nvCxnSpPr>
        <p:spPr>
          <a:xfrm>
            <a:off x="4159661" y="6004560"/>
            <a:ext cx="7652235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3B44F33-1147-AB49-B6CA-857075053F82}"/>
              </a:ext>
            </a:extLst>
          </p:cNvPr>
          <p:cNvSpPr txBox="1"/>
          <p:nvPr/>
        </p:nvSpPr>
        <p:spPr>
          <a:xfrm>
            <a:off x="5680127" y="5831835"/>
            <a:ext cx="46076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CL" sz="1400" dirty="0"/>
              <a:t>Proyectos de Pilotaje, Innovación, Transferencia y Aplicación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05E7E47C-1ACA-7E43-8B75-05FDD7BD4301}"/>
              </a:ext>
            </a:extLst>
          </p:cNvPr>
          <p:cNvCxnSpPr>
            <a:cxnSpLocks/>
          </p:cNvCxnSpPr>
          <p:nvPr/>
        </p:nvCxnSpPr>
        <p:spPr>
          <a:xfrm>
            <a:off x="6226614" y="6540649"/>
            <a:ext cx="5585282" cy="0"/>
          </a:xfrm>
          <a:prstGeom prst="straightConnector1">
            <a:avLst/>
          </a:prstGeom>
          <a:ln w="28575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4330A9-C026-EB43-BFDA-C26C096472BA}"/>
              </a:ext>
            </a:extLst>
          </p:cNvPr>
          <p:cNvSpPr txBox="1"/>
          <p:nvPr/>
        </p:nvSpPr>
        <p:spPr>
          <a:xfrm>
            <a:off x="6770964" y="6355983"/>
            <a:ext cx="396429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CL" sz="1400" dirty="0"/>
              <a:t>Proyectos de Adaptación, Transferencia y Aplicación</a:t>
            </a:r>
          </a:p>
        </p:txBody>
      </p:sp>
    </p:spTree>
    <p:extLst>
      <p:ext uri="{BB962C8B-B14F-4D97-AF65-F5344CB8AC3E}">
        <p14:creationId xmlns:p14="http://schemas.microsoft.com/office/powerpoint/2010/main" val="25671813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166</Words>
  <Application>Microsoft Macintosh PowerPoint</Application>
  <PresentationFormat>Panorámica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Edgardo Santibañez</dc:creator>
  <cp:lastModifiedBy>Edgardo Santibañez</cp:lastModifiedBy>
  <cp:revision>3</cp:revision>
  <dcterms:created xsi:type="dcterms:W3CDTF">2020-08-19T22:32:33Z</dcterms:created>
  <dcterms:modified xsi:type="dcterms:W3CDTF">2020-08-19T22:44:31Z</dcterms:modified>
</cp:coreProperties>
</file>