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418" r:id="rId4"/>
    <p:sldId id="402" r:id="rId5"/>
    <p:sldId id="354" r:id="rId7"/>
    <p:sldId id="415" r:id="rId8"/>
    <p:sldId id="417" r:id="rId9"/>
    <p:sldId id="41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Pinto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389" autoAdjust="0"/>
    <p:restoredTop sz="94660"/>
  </p:normalViewPr>
  <p:slideViewPr>
    <p:cSldViewPr snapToGrid="0">
      <p:cViewPr>
        <p:scale>
          <a:sx n="110" d="100"/>
          <a:sy n="110" d="100"/>
        </p:scale>
        <p:origin x="-142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10:10:19.194" idx="1">
    <p:pos x="2332" y="3570"/>
    <p:text>NUevas Fuentes Hídricas aparece como Línea y como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A08A3-3CCC-49E6-964C-E1738A6D992D}" type="datetimeFigureOut">
              <a:rPr lang="es-ES" smtClean="0"/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2CB49-322C-48BB-A333-B208C96D6BAF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Marcador de posición de texto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s-E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981" cy="7069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546033"/>
            <a:ext cx="7772400" cy="2387600"/>
          </a:xfrm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algn="ctr">
              <a:defRPr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5143500"/>
            <a:ext cx="6858000" cy="7442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DB3C-3F3A-47F4-A2F8-F22839598838}" type="datetimeFigureOut">
              <a:rPr lang="es-CL" smtClean="0"/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3C8-2E39-4681-9515-DB346C1909E5}" type="slidenum">
              <a:rPr lang="es-CL" smtClean="0"/>
            </a:fld>
            <a:endParaRPr lang="es-CL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35" y="1177291"/>
            <a:ext cx="78867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588895"/>
            <a:ext cx="7886700" cy="397700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37044"/>
            <a:ext cx="7886700" cy="2852737"/>
          </a:xfrm>
        </p:spPr>
        <p:txBody>
          <a:bodyPr anchor="b">
            <a:scene3d>
              <a:camera prst="orthographicFront"/>
              <a:lightRig rig="threePt" dir="t"/>
            </a:scene3d>
          </a:bodyPr>
          <a:lstStyle>
            <a:lvl1pPr algn="ctr">
              <a:defRPr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DB3C-3F3A-47F4-A2F8-F22839598838}" type="datetimeFigureOut">
              <a:rPr lang="es-CL" smtClean="0"/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3C8-2E39-4681-9515-DB346C1909E5}" type="slidenum">
              <a:rPr lang="es-CL" smtClean="0"/>
            </a:fld>
            <a:endParaRPr lang="es-CL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12826"/>
            <a:ext cx="78867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243455"/>
            <a:ext cx="38862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243455"/>
            <a:ext cx="38862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71" y="1012826"/>
            <a:ext cx="78867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072" y="2569210"/>
            <a:ext cx="3868340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64380" y="2569210"/>
            <a:ext cx="3887391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DB3C-3F3A-47F4-A2F8-F22839598838}" type="datetimeFigureOut">
              <a:rPr lang="es-CL" smtClean="0"/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3C8-2E39-4681-9515-DB346C1909E5}" type="slidenum">
              <a:rPr lang="es-CL" smtClean="0"/>
            </a:fld>
            <a:endParaRPr lang="es-CL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5851"/>
            <a:ext cx="7886700" cy="1325563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DB3C-3F3A-47F4-A2F8-F22839598838}" type="datetimeFigureOut">
              <a:rPr lang="es-CL" smtClean="0"/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A3C8-2E39-4681-9515-DB346C1909E5}" type="slidenum">
              <a:rPr lang="es-CL" smtClean="0"/>
            </a:fld>
            <a:endParaRPr lang="es-CL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</a:fld>
            <a:endParaRPr lang="es-E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981" cy="70696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42950" y="2415644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es-ES" dirty="0" err="1"/>
              <a:t>Inteli</a:t>
            </a:r>
            <a:r>
              <a:rPr lang="en-US" altLang="en-US" dirty="0" err="1"/>
              <a:t>Aqua</a:t>
            </a:r>
            <a:br>
              <a:rPr lang="en-US" altLang="es-ES" dirty="0"/>
            </a:br>
            <a:r>
              <a:rPr lang="" altLang="en-US" sz="3200" dirty="0"/>
              <a:t>Esquema de Preparación de la Propuesta</a:t>
            </a:r>
            <a:endParaRPr lang="" altLang="en-US" sz="32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s-ES"/>
              <a:t>Agenda</a:t>
            </a:r>
            <a:endParaRPr lang="" altLang="es-ES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marL="514350" indent="-514350">
              <a:buAutoNum type="arabicPeriod"/>
            </a:pPr>
            <a:r>
              <a:rPr lang="es-ES" altLang="en-US"/>
              <a:t>Presentación de nuevos socios</a:t>
            </a:r>
            <a:endParaRPr lang="es-ES" altLang="en-US"/>
          </a:p>
          <a:p>
            <a:pPr marL="514350" indent="-514350">
              <a:buAutoNum type="arabicPeriod"/>
            </a:pPr>
            <a:r>
              <a:rPr lang="es-ES" altLang="en-US"/>
              <a:t>Informe de presentación ante el CORE de O’Higgins</a:t>
            </a:r>
            <a:endParaRPr lang="es-ES" altLang="en-US"/>
          </a:p>
          <a:p>
            <a:pPr marL="514350" indent="-514350">
              <a:buAutoNum type="arabicPeriod"/>
            </a:pPr>
            <a:r>
              <a:rPr lang="es-ES" altLang="en-US"/>
              <a:t>Presentación de Estructura de Trabajo</a:t>
            </a:r>
            <a:endParaRPr lang="es-ES" altLang="en-US"/>
          </a:p>
          <a:p>
            <a:pPr marL="514350" indent="-514350">
              <a:buAutoNum type="arabicPeriod"/>
            </a:pPr>
            <a:r>
              <a:rPr lang="es-ES" altLang="en-US"/>
              <a:t>Formación de Grupos de Trabajo</a:t>
            </a:r>
            <a:endParaRPr lang="es-ES" altLang="en-US"/>
          </a:p>
          <a:p>
            <a:pPr marL="514350" indent="-514350">
              <a:buAutoNum type="arabicPeriod"/>
            </a:pPr>
            <a:r>
              <a:rPr lang="es-ES" altLang="en-US"/>
              <a:t>Análisis de Tareas de los Grupos de Trabajo</a:t>
            </a:r>
            <a:endParaRPr lang="es-ES" altLang="en-US"/>
          </a:p>
          <a:p>
            <a:pPr marL="514350" indent="-514350">
              <a:buAutoNum type="arabicPeriod"/>
            </a:pPr>
            <a:r>
              <a:rPr lang="es-ES" altLang="en-US"/>
              <a:t>Varios</a:t>
            </a:r>
            <a:endParaRPr lang="es-E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1"/>
          <p:cNvSpPr/>
          <p:nvPr/>
        </p:nvSpPr>
        <p:spPr>
          <a:xfrm>
            <a:off x="3530984" y="3349786"/>
            <a:ext cx="700819" cy="148847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n-US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Gestión y m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anejo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de la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demanda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agua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Mejora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la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eficiencia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intrapredial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Mejora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la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eficiencia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extrapredial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Infraestructura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urbana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y rural</a:t>
            </a:r>
            <a:r>
              <a:rPr lang="en-US" altLang="zh-CN" sz="600" kern="1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)</a:t>
            </a:r>
            <a:endParaRPr lang="en-US" altLang="zh-CN" sz="600" kern="1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600" kern="100" dirty="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Rectángulo 12"/>
          <p:cNvSpPr/>
          <p:nvPr/>
        </p:nvSpPr>
        <p:spPr>
          <a:xfrm>
            <a:off x="2801096" y="3344071"/>
            <a:ext cx="668420" cy="14941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n-US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N</a:t>
            </a:r>
            <a:r>
              <a:rPr lang="es-ES_tradnl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uevos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sistemas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saneamiento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para zonas 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rurales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Reúso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agua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doméstica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e 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industrial</a:t>
            </a:r>
            <a:endParaRPr lang="en-US" altLang="zh-CN" sz="600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Monitoreo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contaminación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en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aguas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riego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, industrials y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urbanas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27450" y="2625411"/>
            <a:ext cx="707493" cy="6510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endParaRPr lang="en-US" altLang="zh-CN" sz="675" b="1" kern="100" dirty="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Línea</a:t>
            </a:r>
            <a:r>
              <a:rPr lang="en-US" altLang="zh-CN" sz="675" b="1" kern="100" dirty="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2</a:t>
            </a:r>
            <a:endParaRPr lang="en-US" altLang="zh-CN" sz="675" b="1" kern="100" dirty="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Nuevas</a:t>
            </a:r>
            <a:r>
              <a:rPr lang="en-US" altLang="zh-CN" sz="675" b="1" kern="100" dirty="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Fuentes </a:t>
            </a:r>
            <a:r>
              <a:rPr lang="en-US" altLang="zh-CN" sz="675" b="1" kern="100" dirty="0" err="1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Hídricas</a:t>
            </a:r>
            <a:endParaRPr lang="en-US" altLang="zh-CN" sz="675" b="1" kern="100" dirty="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kern="100" dirty="0"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675" kern="100" dirty="0"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99337" y="2625410"/>
            <a:ext cx="670180" cy="657225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Línea</a:t>
            </a:r>
            <a:r>
              <a:rPr lang="en-US" altLang="zh-CN" sz="675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3</a:t>
            </a:r>
            <a:endParaRPr lang="en-US" altLang="zh-CN" sz="675" b="1" kern="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Saneamiento</a:t>
            </a:r>
            <a:r>
              <a:rPr lang="en-US" altLang="zh-CN" sz="675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y </a:t>
            </a:r>
            <a:r>
              <a:rPr lang="en-US" altLang="zh-CN" sz="675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Reúso</a:t>
            </a:r>
            <a:r>
              <a:rPr lang="en-US" altLang="zh-CN" sz="675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Agua</a:t>
            </a:r>
            <a:endParaRPr lang="en-US" altLang="zh-CN" sz="675" kern="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30509" y="2625887"/>
            <a:ext cx="700818" cy="65674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Línea</a:t>
            </a:r>
            <a:r>
              <a:rPr lang="en-US" altLang="zh-CN" sz="675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4</a:t>
            </a:r>
            <a:endParaRPr lang="en-US" altLang="zh-CN" sz="675" b="1" kern="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Uso</a:t>
            </a:r>
            <a:r>
              <a:rPr lang="en-US" altLang="zh-CN" sz="675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75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eficiente</a:t>
            </a:r>
            <a:r>
              <a:rPr lang="en-US" altLang="zh-CN" sz="675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del Agua</a:t>
            </a:r>
            <a:endParaRPr lang="en-US" altLang="zh-CN" sz="675" kern="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11906" y="2629697"/>
            <a:ext cx="716333" cy="66151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endParaRPr lang="en-US" altLang="zh-CN" sz="675" b="1" kern="100" dirty="0" smtClean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Línea</a:t>
            </a:r>
            <a:r>
              <a:rPr lang="en-US" altLang="zh-CN" sz="675" b="1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6</a:t>
            </a:r>
            <a:endParaRPr lang="en-US" altLang="zh-CN" sz="675" b="1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n-US" sz="675" b="1" kern="100" dirty="0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Sociedad y Transferencia </a:t>
            </a:r>
            <a:r>
              <a:rPr lang="en-US" altLang="en-US" sz="675" b="1" kern="100" dirty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Tecnológica</a:t>
            </a:r>
            <a:endParaRPr lang="en-US" altLang="en-US" sz="675" kern="100" dirty="0">
              <a:solidFill>
                <a:srgbClr val="FF0000"/>
              </a:solidFill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endParaRPr lang="en-US" altLang="zh-CN" sz="675" b="1" kern="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08350" y="2636163"/>
            <a:ext cx="742616" cy="66246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Línea</a:t>
            </a:r>
            <a:r>
              <a:rPr lang="en-US" altLang="zh-CN" sz="675" b="1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75" b="1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7</a:t>
            </a:r>
            <a:endParaRPr lang="en-US" altLang="zh-CN" sz="675" b="1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s-ES" sz="675" dirty="0" smtClean="0">
                <a:solidFill>
                  <a:srgbClr val="FF0000"/>
                </a:solidFill>
                <a:sym typeface="+mn-ea"/>
              </a:rPr>
              <a:t>Sistema </a:t>
            </a:r>
            <a:r>
              <a:rPr lang="en-US" altLang="es-ES" sz="675" dirty="0">
                <a:solidFill>
                  <a:srgbClr val="FF0000"/>
                </a:solidFill>
                <a:sym typeface="+mn-ea"/>
              </a:rPr>
              <a:t>Integrado Abierto de </a:t>
            </a:r>
            <a:r>
              <a:rPr lang="en-US" altLang="es-ES" sz="675" dirty="0" smtClean="0">
                <a:solidFill>
                  <a:srgbClr val="FF0000"/>
                </a:solidFill>
                <a:sym typeface="+mn-ea"/>
              </a:rPr>
              <a:t>Infomación</a:t>
            </a:r>
            <a:endParaRPr lang="en-US" altLang="zh-CN" sz="675" b="1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" name="Rectángulo 9"/>
          <p:cNvSpPr/>
          <p:nvPr/>
        </p:nvSpPr>
        <p:spPr>
          <a:xfrm>
            <a:off x="4287202" y="2629953"/>
            <a:ext cx="746569" cy="656273"/>
          </a:xfrm>
          <a:prstGeom prst="rect">
            <a:avLst/>
          </a:prstGeom>
          <a:solidFill>
            <a:srgbClr val="CC0066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Línea</a:t>
            </a:r>
            <a:r>
              <a:rPr lang="en-US" altLang="zh-CN" sz="675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5</a:t>
            </a:r>
            <a:endParaRPr lang="en-US" altLang="zh-CN" sz="675" b="1" kern="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75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Manejo</a:t>
            </a:r>
            <a:r>
              <a:rPr lang="en-US" altLang="zh-CN" sz="675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Cuenca y Cambio </a:t>
            </a:r>
            <a:r>
              <a:rPr lang="en-US" altLang="zh-CN" sz="675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Climático</a:t>
            </a:r>
            <a:endParaRPr lang="en-US" altLang="zh-CN" sz="675" kern="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53150" y="3694483"/>
            <a:ext cx="1298116" cy="36482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es-ES" sz="675" b="1" dirty="0"/>
              <a:t>BT2.</a:t>
            </a:r>
            <a:r>
              <a:rPr lang="en-US" altLang="es-ES" sz="675" dirty="0"/>
              <a:t> </a:t>
            </a:r>
            <a:r>
              <a:rPr lang="es-ES" altLang="en-US" sz="675" dirty="0"/>
              <a:t>Escaso nivel de regeneración y reutilización</a:t>
            </a:r>
            <a:endParaRPr lang="es-ES" altLang="en-US" sz="675" dirty="0"/>
          </a:p>
        </p:txBody>
      </p:sp>
      <p:sp>
        <p:nvSpPr>
          <p:cNvPr id="19" name="Rectángulo 18"/>
          <p:cNvSpPr/>
          <p:nvPr/>
        </p:nvSpPr>
        <p:spPr>
          <a:xfrm>
            <a:off x="457116" y="4091315"/>
            <a:ext cx="1299307" cy="35337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es-ES" sz="675" dirty="0">
                <a:sym typeface="+mn-ea"/>
              </a:rPr>
              <a:t> </a:t>
            </a:r>
            <a:r>
              <a:rPr lang="en-US" altLang="es-ES" sz="675" b="1" dirty="0">
                <a:sym typeface="+mn-ea"/>
              </a:rPr>
              <a:t>BT3</a:t>
            </a:r>
            <a:r>
              <a:rPr lang="en-US" altLang="es-ES" sz="675" dirty="0">
                <a:sym typeface="+mn-ea"/>
              </a:rPr>
              <a:t>. </a:t>
            </a:r>
            <a:r>
              <a:rPr lang="en-US" altLang="es-ES" sz="675" dirty="0" err="1">
                <a:sym typeface="+mn-ea"/>
              </a:rPr>
              <a:t>Calidad</a:t>
            </a:r>
            <a:r>
              <a:rPr lang="en-US" altLang="es-ES" sz="675" dirty="0">
                <a:sym typeface="+mn-ea"/>
              </a:rPr>
              <a:t> y </a:t>
            </a:r>
            <a:r>
              <a:rPr lang="en-US" altLang="es-ES" sz="675" dirty="0" err="1">
                <a:sym typeface="+mn-ea"/>
              </a:rPr>
              <a:t>saneamiento</a:t>
            </a:r>
            <a:r>
              <a:rPr lang="en-US" altLang="es-ES" sz="675" dirty="0">
                <a:sym typeface="+mn-ea"/>
              </a:rPr>
              <a:t> del </a:t>
            </a:r>
            <a:r>
              <a:rPr lang="en-US" altLang="es-ES" sz="675" dirty="0" err="1">
                <a:sym typeface="+mn-ea"/>
              </a:rPr>
              <a:t>agua</a:t>
            </a:r>
            <a:endParaRPr lang="en-US" altLang="es-ES" sz="675" dirty="0">
              <a:sym typeface="+mn-ea"/>
            </a:endParaRPr>
          </a:p>
        </p:txBody>
      </p:sp>
      <p:sp>
        <p:nvSpPr>
          <p:cNvPr id="14" name="Rectángulo 14"/>
          <p:cNvSpPr/>
          <p:nvPr/>
        </p:nvSpPr>
        <p:spPr>
          <a:xfrm>
            <a:off x="2019625" y="3340261"/>
            <a:ext cx="706941" cy="149799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n-US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Recarga de acuiferos</a:t>
            </a:r>
            <a:endParaRPr lang="en-US" altLang="en-US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n-US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D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esalinización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agua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 mar y de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relaves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Cosecha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y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mejor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aprovechamiento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en-US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de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aguas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lluvias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Atrapanieblas</a:t>
            </a:r>
            <a:endParaRPr lang="en-US" altLang="zh-CN" sz="600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Estudios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Nivales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y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Glaciares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Rectángulo 16"/>
          <p:cNvSpPr/>
          <p:nvPr/>
        </p:nvSpPr>
        <p:spPr>
          <a:xfrm>
            <a:off x="4284480" y="3339309"/>
            <a:ext cx="749294" cy="154760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Gestión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en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Cuencas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Andinas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y del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Secano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Mediterraneo</a:t>
            </a:r>
            <a:endParaRPr lang="en-US" altLang="zh-CN" sz="600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M</a:t>
            </a:r>
            <a:r>
              <a:rPr lang="en-US" altLang="zh-CN" sz="600" kern="100" dirty="0" err="1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onitoreo</a:t>
            </a:r>
            <a:r>
              <a:rPr lang="en-US" altLang="zh-CN" sz="600" kern="100" dirty="0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y </a:t>
            </a:r>
            <a:r>
              <a:rPr lang="en-US" altLang="zh-CN" sz="600" kern="100" dirty="0" err="1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modelación</a:t>
            </a:r>
            <a:r>
              <a:rPr lang="en-US" altLang="zh-CN" sz="600" kern="100" dirty="0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del </a:t>
            </a:r>
            <a:r>
              <a:rPr lang="en-US" altLang="zh-CN" sz="600" kern="100" dirty="0" err="1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recurso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endParaRPr lang="en-US" altLang="zh-CN" sz="600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Resiliencia</a:t>
            </a:r>
            <a:r>
              <a:rPr lang="en-US" altLang="zh-CN" sz="600" kern="100" dirty="0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y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Conservación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del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Ecosistema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(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biodiversidad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)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Servicios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Ambientales</a:t>
            </a:r>
            <a:endParaRPr lang="en-US" altLang="zh-CN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Rectángulo 17"/>
          <p:cNvSpPr/>
          <p:nvPr/>
        </p:nvSpPr>
        <p:spPr>
          <a:xfrm>
            <a:off x="5108305" y="3347882"/>
            <a:ext cx="719932" cy="149026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Educación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 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y </a:t>
            </a:r>
            <a:r>
              <a:rPr lang="en-US" altLang="en-US" sz="600" kern="100" dirty="0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Formación </a:t>
            </a:r>
            <a:r>
              <a:rPr lang="en-US" sz="600" kern="100" dirty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Contínua</a:t>
            </a:r>
            <a:endParaRPr lang="en-US" altLang="zh-CN" sz="600" kern="100" dirty="0">
              <a:solidFill>
                <a:srgbClr val="FF0000"/>
              </a:solidFill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s-ES" sz="600" dirty="0" smtClean="0">
                <a:solidFill>
                  <a:srgbClr val="FF0000"/>
                </a:solidFill>
                <a:sym typeface="+mn-ea"/>
              </a:rPr>
              <a:t>G</a:t>
            </a:r>
            <a:r>
              <a:rPr lang="es-ES" altLang="en-US" sz="600" dirty="0" err="1">
                <a:solidFill>
                  <a:srgbClr val="FF0000"/>
                </a:solidFill>
                <a:sym typeface="+mn-ea"/>
              </a:rPr>
              <a:t>estión</a:t>
            </a:r>
            <a:r>
              <a:rPr lang="es-ES" altLang="en-US" sz="600" dirty="0">
                <a:solidFill>
                  <a:srgbClr val="FF0000"/>
                </a:solidFill>
                <a:sym typeface="+mn-ea"/>
              </a:rPr>
              <a:t> </a:t>
            </a:r>
            <a:r>
              <a:rPr lang="es-ES" altLang="en-US" sz="600" dirty="0" smtClean="0">
                <a:solidFill>
                  <a:srgbClr val="FF0000"/>
                </a:solidFill>
                <a:sym typeface="+mn-ea"/>
              </a:rPr>
              <a:t>hídrica colaborativa y p</a:t>
            </a:r>
            <a:r>
              <a:rPr lang="en-US" altLang="zh-CN" sz="600" kern="100" dirty="0" err="1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articipativa</a:t>
            </a:r>
            <a:endParaRPr lang="en-US" altLang="zh-CN" sz="600" kern="100" dirty="0">
              <a:solidFill>
                <a:srgbClr val="FF0000"/>
              </a:solidFill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s-ES" altLang="en-US" sz="600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Cultura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zh-CN" sz="600" kern="100" dirty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del </a:t>
            </a:r>
            <a:r>
              <a:rPr lang="en-US" altLang="zh-CN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agua</a:t>
            </a:r>
            <a:r>
              <a:rPr lang="en-US" altLang="zh-CN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: </a:t>
            </a:r>
            <a:r>
              <a:rPr lang="en-US" altLang="en-US" sz="600" kern="100" dirty="0" err="1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Difusión</a:t>
            </a:r>
            <a:r>
              <a:rPr lang="en-US" altLang="en-US" sz="600" kern="100" dirty="0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; </a:t>
            </a:r>
            <a:endParaRPr lang="en-US" altLang="en-US" sz="600" kern="100" dirty="0" smtClean="0">
              <a:solidFill>
                <a:srgbClr val="FF0000"/>
              </a:solidFill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600" b="1" kern="100" dirty="0" err="1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Sociedad</a:t>
            </a:r>
            <a:r>
              <a:rPr lang="en-US" altLang="zh-CN" sz="600" b="1" kern="100" dirty="0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y </a:t>
            </a:r>
            <a:r>
              <a:rPr lang="en-US" altLang="zh-CN" sz="600" b="1" kern="100" dirty="0" err="1" smtClean="0">
                <a:solidFill>
                  <a:srgbClr val="FF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p</a:t>
            </a:r>
            <a:r>
              <a:rPr lang="en-US" altLang="en-US" sz="600" kern="100" dirty="0" err="1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olíticas</a:t>
            </a:r>
            <a:r>
              <a:rPr lang="en-US" altLang="en-US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en-US" sz="600" kern="100" dirty="0" err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Públicas</a:t>
            </a:r>
            <a:endParaRPr lang="en-US" altLang="en-US" sz="600" kern="100" dirty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endParaRPr lang="en-US" altLang="zh-CN" sz="600" kern="1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8" name="Rectángulo 18"/>
          <p:cNvSpPr/>
          <p:nvPr/>
        </p:nvSpPr>
        <p:spPr>
          <a:xfrm>
            <a:off x="5895595" y="3349787"/>
            <a:ext cx="746426" cy="144986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endParaRPr lang="en-US" altLang="zh-CN" sz="600" kern="1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n-US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+mn-ea"/>
              </a:rPr>
              <a:t>Base integrada de datos e información</a:t>
            </a:r>
            <a:endParaRPr lang="en-US" altLang="en-US" sz="600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n-US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+mn-ea"/>
              </a:rPr>
              <a:t>Modelamiento</a:t>
            </a:r>
            <a:endParaRPr lang="en-US" altLang="en-US" sz="600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n-US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+mn-ea"/>
              </a:rPr>
              <a:t>Sensorización integrada</a:t>
            </a:r>
            <a:endParaRPr lang="en-US" altLang="en-US" sz="600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en-US" sz="600" kern="100" dirty="0" smtClean="0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+mn-ea"/>
              </a:rPr>
              <a:t>Transferencia de información Integrada</a:t>
            </a:r>
            <a:endParaRPr lang="en-US" altLang="en-US" sz="600" kern="100" dirty="0" smtClean="0">
              <a:solidFill>
                <a:srgbClr val="FF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  <a:p>
            <a:pPr algn="ctr">
              <a:lnSpc>
                <a:spcPct val="108000"/>
              </a:lnSpc>
              <a:spcAft>
                <a:spcPts val="800"/>
              </a:spcAft>
            </a:pPr>
            <a:endParaRPr lang="en-US" altLang="en-US" sz="600" kern="100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+mn-ea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027450" y="1571569"/>
            <a:ext cx="4653005" cy="25764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8000"/>
              </a:lnSpc>
              <a:spcAft>
                <a:spcPts val="800"/>
              </a:spcAft>
            </a:pPr>
            <a:r>
              <a:rPr lang="en-US" altLang="zh-CN" sz="750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Línea</a:t>
            </a:r>
            <a:r>
              <a:rPr lang="en-US" altLang="zh-CN" sz="750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altLang="en-US" sz="750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1  </a:t>
            </a:r>
            <a:r>
              <a:rPr lang="en-US" altLang="zh-CN" sz="750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Gestión</a:t>
            </a:r>
            <a:r>
              <a:rPr lang="en-US" altLang="zh-CN" sz="750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y </a:t>
            </a:r>
            <a:r>
              <a:rPr lang="en-US" altLang="zh-CN" sz="750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Gobernanza</a:t>
            </a:r>
            <a:r>
              <a:rPr lang="en-US" altLang="zh-CN" sz="750" b="1" kern="1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  del </a:t>
            </a:r>
            <a:r>
              <a:rPr lang="en-US" altLang="zh-CN" sz="750" b="1" kern="1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Consorcio</a:t>
            </a:r>
            <a:endParaRPr lang="en-US" altLang="zh-CN" sz="750" kern="1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4" name="Rectángulo 18"/>
          <p:cNvSpPr/>
          <p:nvPr/>
        </p:nvSpPr>
        <p:spPr>
          <a:xfrm>
            <a:off x="2069010" y="1881378"/>
            <a:ext cx="4654955" cy="31053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en-US" sz="600" kern="100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+mn-ea"/>
              </a:rPr>
              <a:t>Modelo </a:t>
            </a:r>
            <a:r>
              <a:rPr lang="en-US" altLang="en-US" sz="600" kern="100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+mn-ea"/>
              </a:rPr>
              <a:t>de gestión y operación del Consorcio Tecnológico </a:t>
            </a:r>
            <a:r>
              <a:rPr lang="en-US" altLang="en-US" sz="600" kern="100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Times New Roman" panose="02020603050405020304"/>
                <a:sym typeface="+mn-ea"/>
              </a:rPr>
              <a:t>; </a:t>
            </a:r>
            <a:r>
              <a:rPr lang="en-US" altLang="en-US" sz="600" kern="100" dirty="0" smtClean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M</a:t>
            </a:r>
            <a:r>
              <a:rPr lang="es-ES_tradnl" altLang="zh-CN" sz="600" kern="100" dirty="0" err="1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odelos</a:t>
            </a:r>
            <a:r>
              <a:rPr lang="en-US" altLang="zh-CN" sz="600" kern="100" dirty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 </a:t>
            </a:r>
            <a:r>
              <a:rPr lang="en-US" altLang="zh-CN" sz="600" kern="100" dirty="0" err="1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territoria</a:t>
            </a:r>
            <a:r>
              <a:rPr lang="en-US" altLang="en-US" sz="600" kern="100" dirty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l</a:t>
            </a:r>
            <a:r>
              <a:rPr lang="en-US" altLang="zh-CN" sz="600" kern="100" dirty="0" err="1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es</a:t>
            </a:r>
            <a:r>
              <a:rPr lang="en-US" altLang="zh-CN" sz="600" kern="100" dirty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 de </a:t>
            </a:r>
            <a:r>
              <a:rPr lang="en-US" altLang="zh-CN" sz="600" kern="100" dirty="0" err="1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desarrollo</a:t>
            </a:r>
            <a:r>
              <a:rPr lang="en-US" altLang="zh-CN" sz="600" kern="100" dirty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 </a:t>
            </a:r>
            <a:r>
              <a:rPr lang="en-US" altLang="zh-CN" sz="600" kern="100" dirty="0" err="1" smtClean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productivo</a:t>
            </a:r>
            <a:r>
              <a:rPr lang="en-US" altLang="zh-CN" sz="600" kern="100" dirty="0" smtClean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; </a:t>
            </a:r>
            <a:r>
              <a:rPr lang="en-US" altLang="en-US" sz="600" kern="100" dirty="0" smtClean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+mn-ea"/>
              </a:rPr>
              <a:t>Cooperación Internacional; </a:t>
            </a:r>
            <a:r>
              <a:rPr lang="en-US" altLang="en-US" sz="600" kern="100" dirty="0" smtClean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Polo </a:t>
            </a:r>
            <a:r>
              <a:rPr lang="en-US" altLang="en-US" sz="600" kern="100" dirty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de Innovación y </a:t>
            </a:r>
            <a:r>
              <a:rPr lang="en-US" altLang="en-US" sz="600" kern="100" dirty="0" smtClean="0">
                <a:solidFill>
                  <a:srgbClr val="000000"/>
                </a:solidFill>
                <a:ea typeface="Calibri" panose="020F0502020204030204"/>
                <a:cs typeface="Times New Roman" panose="02020603050405020304"/>
                <a:sym typeface="Times New Roman" panose="02020603050405020304"/>
              </a:rPr>
              <a:t>Emprendimiento</a:t>
            </a:r>
            <a:endParaRPr lang="en-US" altLang="zh-CN" sz="600" kern="100" dirty="0">
              <a:solidFill>
                <a:srgbClr val="000000"/>
              </a:solidFill>
              <a:ea typeface="Calibri" panose="020F05020202040302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56125" y="3344768"/>
            <a:ext cx="1295141" cy="319457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es-ES" sz="675" b="1" dirty="0">
                <a:sym typeface="+mn-ea"/>
              </a:rPr>
              <a:t>BT1.</a:t>
            </a:r>
            <a:r>
              <a:rPr lang="en-US" altLang="es-ES" sz="675" dirty="0">
                <a:sym typeface="+mn-ea"/>
              </a:rPr>
              <a:t>  Baja </a:t>
            </a:r>
            <a:r>
              <a:rPr lang="en-US" altLang="es-ES" sz="675" dirty="0" err="1">
                <a:sym typeface="+mn-ea"/>
              </a:rPr>
              <a:t>eficiencia</a:t>
            </a:r>
            <a:r>
              <a:rPr lang="en-US" altLang="es-ES" sz="675" dirty="0">
                <a:sym typeface="+mn-ea"/>
              </a:rPr>
              <a:t> en el </a:t>
            </a:r>
            <a:r>
              <a:rPr lang="en-US" altLang="es-ES" sz="675" dirty="0" err="1">
                <a:sym typeface="+mn-ea"/>
              </a:rPr>
              <a:t>uso</a:t>
            </a:r>
            <a:r>
              <a:rPr lang="en-US" altLang="es-ES" sz="675" dirty="0">
                <a:sym typeface="+mn-ea"/>
              </a:rPr>
              <a:t> del </a:t>
            </a:r>
            <a:r>
              <a:rPr lang="en-US" altLang="es-ES" sz="675" dirty="0" err="1">
                <a:sym typeface="+mn-ea"/>
              </a:rPr>
              <a:t>agua</a:t>
            </a:r>
            <a:endParaRPr lang="en-US" altLang="es-ES" sz="675" dirty="0">
              <a:sym typeface="+mn-ea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458476" y="4483134"/>
            <a:ext cx="1292790" cy="355124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es-ES" sz="675" b="1" dirty="0">
                <a:sym typeface="+mn-ea"/>
              </a:rPr>
              <a:t>BT</a:t>
            </a:r>
            <a:r>
              <a:rPr lang="en-US" altLang="en-US" sz="675" b="1" dirty="0">
                <a:sym typeface="+mn-ea"/>
              </a:rPr>
              <a:t>4</a:t>
            </a:r>
            <a:r>
              <a:rPr lang="en-US" altLang="es-ES" sz="675" b="1" dirty="0">
                <a:sym typeface="+mn-ea"/>
              </a:rPr>
              <a:t>. </a:t>
            </a:r>
            <a:r>
              <a:rPr lang="en-US" altLang="en-US" sz="675" dirty="0">
                <a:sym typeface="+mn-ea"/>
              </a:rPr>
              <a:t>Gestión integrada de recusros hídricos nacionales</a:t>
            </a:r>
            <a:endParaRPr lang="en-US" altLang="en-US" sz="675" dirty="0">
              <a:sym typeface="+mn-ea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6767609" y="4241354"/>
            <a:ext cx="1265716" cy="358852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en-US" sz="675" b="1" dirty="0">
                <a:sym typeface="+mn-ea"/>
              </a:rPr>
              <a:t>OE4. </a:t>
            </a:r>
            <a:r>
              <a:rPr lang="en-US" altLang="en-US" sz="675" dirty="0" err="1">
                <a:sym typeface="+mn-ea"/>
              </a:rPr>
              <a:t>Generación</a:t>
            </a:r>
            <a:r>
              <a:rPr lang="en-US" altLang="en-US" sz="675" dirty="0">
                <a:sym typeface="+mn-ea"/>
              </a:rPr>
              <a:t> de </a:t>
            </a:r>
            <a:r>
              <a:rPr lang="en-US" altLang="en-US" sz="675" dirty="0" err="1">
                <a:sym typeface="+mn-ea"/>
              </a:rPr>
              <a:t>alianzas</a:t>
            </a:r>
            <a:r>
              <a:rPr lang="en-US" altLang="en-US" sz="675" dirty="0">
                <a:sym typeface="+mn-ea"/>
              </a:rPr>
              <a:t> </a:t>
            </a:r>
            <a:r>
              <a:rPr lang="en-US" altLang="en-US" sz="675" dirty="0" err="1">
                <a:sym typeface="+mn-ea"/>
              </a:rPr>
              <a:t>tecnología</a:t>
            </a:r>
            <a:r>
              <a:rPr lang="en-US" altLang="en-US" sz="675" dirty="0">
                <a:sym typeface="+mn-ea"/>
              </a:rPr>
              <a:t> - </a:t>
            </a:r>
            <a:r>
              <a:rPr lang="en-US" altLang="en-US" sz="675" dirty="0" err="1">
                <a:sym typeface="+mn-ea"/>
              </a:rPr>
              <a:t>industria</a:t>
            </a:r>
            <a:r>
              <a:rPr lang="en-US" altLang="en-US" sz="675" dirty="0">
                <a:sym typeface="+mn-ea"/>
              </a:rPr>
              <a:t> </a:t>
            </a:r>
            <a:endParaRPr lang="en-US" altLang="en-US" sz="675" dirty="0">
              <a:sym typeface="+mn-ea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6767610" y="3980090"/>
            <a:ext cx="1265716" cy="227865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altLang="en-US" sz="675" dirty="0">
                <a:sym typeface="+mn-ea"/>
              </a:rPr>
              <a:t> </a:t>
            </a:r>
            <a:r>
              <a:rPr lang="en-US" sz="675" b="1" dirty="0">
                <a:sym typeface="+mn-ea"/>
              </a:rPr>
              <a:t>OE3</a:t>
            </a:r>
            <a:r>
              <a:rPr lang="en-US" sz="675" dirty="0">
                <a:sym typeface="+mn-ea"/>
              </a:rPr>
              <a:t>. </a:t>
            </a:r>
            <a:r>
              <a:rPr lang="es-MX" altLang="en-US" sz="675" dirty="0">
                <a:sym typeface="+mn-ea"/>
              </a:rPr>
              <a:t>Desarrollo productivo y cambio Climático</a:t>
            </a:r>
            <a:endParaRPr lang="en-US" altLang="en-US" sz="675" dirty="0">
              <a:sym typeface="+mn-ea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6767610" y="3365264"/>
            <a:ext cx="1272464" cy="258212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sz="675" b="1" dirty="0">
                <a:sym typeface="+mn-ea"/>
              </a:rPr>
              <a:t>OE1. </a:t>
            </a:r>
            <a:r>
              <a:rPr lang="es-MX" altLang="en-US" sz="675" dirty="0">
                <a:sym typeface="+mn-ea"/>
              </a:rPr>
              <a:t>Portafolio de Proyectos</a:t>
            </a:r>
            <a:endParaRPr lang="en-US" altLang="en-US" sz="675" dirty="0">
              <a:sym typeface="+mn-ea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6774358" y="3664224"/>
            <a:ext cx="1272464" cy="282467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altLang="en-US" sz="675" b="1" dirty="0">
                <a:solidFill>
                  <a:schemeClr val="tx1"/>
                </a:solidFill>
                <a:sym typeface="+mn-ea"/>
              </a:rPr>
              <a:t>OE2</a:t>
            </a:r>
            <a:r>
              <a:rPr lang="en-US" altLang="en-US" sz="675" dirty="0">
                <a:sym typeface="+mn-ea"/>
              </a:rPr>
              <a:t>. </a:t>
            </a:r>
            <a:r>
              <a:rPr lang="en-US" altLang="en-US" sz="675" dirty="0" err="1">
                <a:sym typeface="+mn-ea"/>
              </a:rPr>
              <a:t>Plataforma</a:t>
            </a:r>
            <a:r>
              <a:rPr lang="en-US" altLang="en-US" sz="675" dirty="0">
                <a:sym typeface="+mn-ea"/>
              </a:rPr>
              <a:t> de </a:t>
            </a:r>
            <a:r>
              <a:rPr lang="en-US" altLang="en-US" sz="675" dirty="0" err="1">
                <a:sym typeface="+mn-ea"/>
              </a:rPr>
              <a:t>Información</a:t>
            </a:r>
            <a:r>
              <a:rPr lang="en-US" altLang="en-US" sz="675" dirty="0">
                <a:sym typeface="+mn-ea"/>
              </a:rPr>
              <a:t> </a:t>
            </a:r>
            <a:r>
              <a:rPr lang="en-US" altLang="en-US" sz="675" dirty="0" err="1">
                <a:sym typeface="+mn-ea"/>
              </a:rPr>
              <a:t>hídrica</a:t>
            </a:r>
            <a:endParaRPr lang="en-US" altLang="en-US" sz="675" dirty="0">
              <a:sym typeface="+mn-ea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6767609" y="4633605"/>
            <a:ext cx="1265716" cy="332096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sz="675" b="1" dirty="0">
                <a:sym typeface="+mn-ea"/>
              </a:rPr>
              <a:t>OE5. </a:t>
            </a:r>
            <a:r>
              <a:rPr lang="es-ES_tradnl" sz="675" dirty="0">
                <a:sym typeface="+mn-ea"/>
              </a:rPr>
              <a:t>Desarrollo</a:t>
            </a:r>
            <a:r>
              <a:rPr sz="675" dirty="0">
                <a:sym typeface="+mn-ea"/>
              </a:rPr>
              <a:t> de </a:t>
            </a:r>
            <a:r>
              <a:rPr lang="es-ES_tradnl" sz="675" dirty="0">
                <a:sym typeface="+mn-ea"/>
              </a:rPr>
              <a:t>proveedores</a:t>
            </a:r>
            <a:r>
              <a:rPr sz="675" dirty="0">
                <a:sym typeface="+mn-ea"/>
              </a:rPr>
              <a:t> locales</a:t>
            </a:r>
            <a:r>
              <a:rPr lang="es-MX" sz="675" dirty="0">
                <a:sym typeface="+mn-ea"/>
              </a:rPr>
              <a:t> e Instalación de capital humano</a:t>
            </a:r>
            <a:endParaRPr sz="675" dirty="0">
              <a:sym typeface="+mn-ea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6769203" y="4999099"/>
            <a:ext cx="1270871" cy="333966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n-US" sz="675" b="1" dirty="0">
                <a:sym typeface="+mn-ea"/>
              </a:rPr>
              <a:t>OE6</a:t>
            </a:r>
            <a:r>
              <a:rPr lang="en-US" sz="675" dirty="0">
                <a:sym typeface="+mn-ea"/>
              </a:rPr>
              <a:t>. M</a:t>
            </a:r>
            <a:r>
              <a:rPr sz="675" dirty="0">
                <a:sym typeface="+mn-ea"/>
              </a:rPr>
              <a:t>odelos de </a:t>
            </a:r>
            <a:r>
              <a:rPr lang="es-ES_tradnl" sz="675" dirty="0">
                <a:sym typeface="+mn-ea"/>
              </a:rPr>
              <a:t>gestión</a:t>
            </a:r>
            <a:r>
              <a:rPr sz="675" dirty="0">
                <a:sym typeface="+mn-ea"/>
              </a:rPr>
              <a:t> </a:t>
            </a:r>
            <a:r>
              <a:rPr lang="es-ES_tradnl" sz="675" dirty="0">
                <a:sym typeface="+mn-ea"/>
              </a:rPr>
              <a:t>asociativo</a:t>
            </a:r>
            <a:r>
              <a:rPr lang="es-MX" sz="675" dirty="0">
                <a:sym typeface="+mn-ea"/>
              </a:rPr>
              <a:t>s</a:t>
            </a:r>
            <a:r>
              <a:rPr sz="675" dirty="0">
                <a:sym typeface="+mn-ea"/>
              </a:rPr>
              <a:t> </a:t>
            </a:r>
            <a:endParaRPr sz="675" dirty="0">
              <a:sym typeface="+mn-ea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25499" y="4944178"/>
            <a:ext cx="2189717" cy="37926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" b="1" dirty="0">
                <a:solidFill>
                  <a:schemeClr val="tx1"/>
                </a:solidFill>
              </a:rPr>
              <a:t>CALIDAD DE AGUA</a:t>
            </a:r>
            <a:endParaRPr lang="es-MX" sz="825" dirty="0">
              <a:solidFill>
                <a:schemeClr val="tx1"/>
              </a:solidFill>
            </a:endParaRPr>
          </a:p>
          <a:p>
            <a:pPr algn="ctr"/>
            <a:r>
              <a:rPr lang="es-MX" sz="750" dirty="0">
                <a:solidFill>
                  <a:schemeClr val="tx1"/>
                </a:solidFill>
              </a:rPr>
              <a:t> (</a:t>
            </a:r>
            <a:r>
              <a:rPr lang="es-MX" sz="750" dirty="0" smtClean="0">
                <a:solidFill>
                  <a:schemeClr val="tx1"/>
                </a:solidFill>
              </a:rPr>
              <a:t>Fisicoquímico y </a:t>
            </a:r>
            <a:r>
              <a:rPr lang="es-MX" sz="750" dirty="0">
                <a:solidFill>
                  <a:schemeClr val="tx1"/>
                </a:solidFill>
              </a:rPr>
              <a:t>Microbiológico)</a:t>
            </a:r>
            <a:endParaRPr lang="es-CL" sz="750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62480" y="2988111"/>
            <a:ext cx="1295210" cy="2883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es-ES" sz="675" b="1" dirty="0">
                <a:solidFill>
                  <a:schemeClr val="tx1"/>
                </a:solidFill>
                <a:sym typeface="+mn-ea"/>
              </a:rPr>
              <a:t>BRECHAS TECNOLOGICAS (BT)</a:t>
            </a:r>
            <a:endParaRPr lang="en-US" altLang="es-ES" sz="675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8" name="Conector recto de flecha 27"/>
          <p:cNvCxnSpPr>
            <a:endCxn id="15" idx="3"/>
          </p:cNvCxnSpPr>
          <p:nvPr/>
        </p:nvCxnSpPr>
        <p:spPr>
          <a:xfrm flipH="1">
            <a:off x="1744916" y="3499901"/>
            <a:ext cx="1770211" cy="4595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/>
          <p:cNvGrpSpPr/>
          <p:nvPr/>
        </p:nvGrpSpPr>
        <p:grpSpPr>
          <a:xfrm>
            <a:off x="1756424" y="3912579"/>
            <a:ext cx="1050354" cy="323183"/>
            <a:chOff x="2748694" y="3675900"/>
            <a:chExt cx="1307646" cy="430911"/>
          </a:xfrm>
        </p:grpSpPr>
        <p:cxnSp>
          <p:nvCxnSpPr>
            <p:cNvPr id="32" name="Conector recto de flecha 31"/>
            <p:cNvCxnSpPr/>
            <p:nvPr/>
          </p:nvCxnSpPr>
          <p:spPr>
            <a:xfrm flipH="1">
              <a:off x="2752694" y="3675900"/>
              <a:ext cx="1303646" cy="1016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 flipH="1">
              <a:off x="2748694" y="4106811"/>
              <a:ext cx="129677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onector recto de flecha 55"/>
          <p:cNvCxnSpPr>
            <a:endCxn id="48" idx="3"/>
          </p:cNvCxnSpPr>
          <p:nvPr/>
        </p:nvCxnSpPr>
        <p:spPr>
          <a:xfrm flipH="1">
            <a:off x="1744916" y="4655602"/>
            <a:ext cx="1770928" cy="509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ángulo 60"/>
          <p:cNvSpPr/>
          <p:nvPr/>
        </p:nvSpPr>
        <p:spPr>
          <a:xfrm>
            <a:off x="2146532" y="5658831"/>
            <a:ext cx="2216233" cy="554581"/>
          </a:xfrm>
          <a:prstGeom prst="rect">
            <a:avLst/>
          </a:prstGeom>
          <a:solidFill>
            <a:srgbClr val="0070C0">
              <a:alpha val="28000"/>
            </a:srgbClr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s-ES_tradnl" altLang="es-ES" sz="675" b="1" dirty="0">
                <a:sym typeface="+mn-ea"/>
              </a:rPr>
              <a:t>Innovación Tecnológica -   NUEVAS FUENTES HÍDRICAS</a:t>
            </a:r>
            <a:endParaRPr lang="es-ES_tradnl" altLang="es-ES" sz="675" b="1" dirty="0">
              <a:sym typeface="+mn-ea"/>
            </a:endParaRPr>
          </a:p>
          <a:p>
            <a:pPr marL="171450" indent="-171450" algn="just">
              <a:buFontTx/>
              <a:buChar char="-"/>
            </a:pPr>
            <a:r>
              <a:rPr lang="es-ES_tradnl" altLang="es-ES" sz="675" dirty="0">
                <a:sym typeface="+mn-ea"/>
              </a:rPr>
              <a:t>Fuentes no convencionales</a:t>
            </a:r>
            <a:endParaRPr lang="es-ES_tradnl" altLang="es-ES" sz="675" dirty="0">
              <a:sym typeface="+mn-ea"/>
            </a:endParaRPr>
          </a:p>
          <a:p>
            <a:pPr marL="171450" lvl="0" indent="-171450" algn="just">
              <a:buClrTx/>
              <a:buSzTx/>
              <a:buFontTx/>
              <a:buChar char="-"/>
            </a:pPr>
            <a:r>
              <a:rPr lang="es-ES_tradnl" altLang="es-ES" sz="675" dirty="0" err="1">
                <a:sym typeface="+mn-ea"/>
              </a:rPr>
              <a:t>Sensorización</a:t>
            </a:r>
            <a:endParaRPr lang="es-ES_tradnl" altLang="es-ES" sz="675" dirty="0">
              <a:sym typeface="+mn-ea"/>
            </a:endParaRPr>
          </a:p>
          <a:p>
            <a:pPr marL="171450" lvl="0" indent="-171450" algn="just">
              <a:buClrTx/>
              <a:buSzTx/>
              <a:buFontTx/>
              <a:buChar char="-"/>
            </a:pPr>
            <a:r>
              <a:rPr lang="es-ES_tradnl" altLang="es-ES" sz="675" dirty="0">
                <a:sym typeface="+mn-ea"/>
              </a:rPr>
              <a:t>Sistemas de modelamiento</a:t>
            </a:r>
            <a:endParaRPr lang="es-ES_tradnl" altLang="es-ES" sz="675" dirty="0">
              <a:sym typeface="+mn-ea"/>
            </a:endParaRPr>
          </a:p>
          <a:p>
            <a:pPr marL="171450" lvl="0" indent="-171450" algn="just">
              <a:buClrTx/>
              <a:buSzTx/>
              <a:buFontTx/>
              <a:buChar char="-"/>
            </a:pPr>
            <a:r>
              <a:rPr lang="es-ES_tradnl" altLang="es-ES" sz="675" dirty="0">
                <a:sym typeface="+mn-ea"/>
              </a:rPr>
              <a:t>Gestión de agua lluvia</a:t>
            </a:r>
            <a:endParaRPr lang="es-ES_tradnl" altLang="es-ES" sz="675" dirty="0">
              <a:sym typeface="+mn-ea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4444753" y="5651833"/>
            <a:ext cx="2216233" cy="554581"/>
          </a:xfrm>
          <a:prstGeom prst="rect">
            <a:avLst/>
          </a:prstGeom>
          <a:solidFill>
            <a:srgbClr val="0070C0">
              <a:alpha val="28000"/>
            </a:srgbClr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r>
              <a:rPr lang="es-ES_tradnl" altLang="es-ES" sz="675" b="1" dirty="0">
                <a:sym typeface="+mn-ea"/>
              </a:rPr>
              <a:t>GENERACIÓN DE ALIANZAS</a:t>
            </a:r>
            <a:endParaRPr lang="es-ES_tradnl" altLang="es-ES" sz="675" b="1" dirty="0">
              <a:sym typeface="+mn-ea"/>
            </a:endParaRPr>
          </a:p>
          <a:p>
            <a:pPr marL="171450" indent="-171450" algn="just">
              <a:buFontTx/>
              <a:buChar char="-"/>
            </a:pPr>
            <a:r>
              <a:rPr lang="es-ES_tradnl" altLang="es-ES" sz="675" dirty="0">
                <a:sym typeface="+mn-ea"/>
              </a:rPr>
              <a:t>Creación de unidades locales</a:t>
            </a:r>
            <a:endParaRPr lang="es-ES_tradnl" altLang="es-ES" sz="675" dirty="0">
              <a:sym typeface="+mn-ea"/>
            </a:endParaRPr>
          </a:p>
          <a:p>
            <a:pPr marL="171450" lvl="0" indent="-171450" algn="just">
              <a:buClrTx/>
              <a:buSzTx/>
              <a:buFontTx/>
              <a:buChar char="-"/>
            </a:pPr>
            <a:r>
              <a:rPr lang="es-ES_tradnl" altLang="es-ES" sz="675" dirty="0">
                <a:sym typeface="+mn-ea"/>
              </a:rPr>
              <a:t>Implementación de modelos territoriales de desarrollo productivo</a:t>
            </a:r>
            <a:endParaRPr lang="es-ES_tradnl" altLang="es-ES" sz="675" dirty="0">
              <a:sym typeface="+mn-ea"/>
            </a:endParaRPr>
          </a:p>
        </p:txBody>
      </p:sp>
      <p:cxnSp>
        <p:nvCxnSpPr>
          <p:cNvPr id="64" name="Conector recto de flecha 63"/>
          <p:cNvCxnSpPr>
            <a:stCxn id="17" idx="2"/>
          </p:cNvCxnSpPr>
          <p:nvPr/>
        </p:nvCxnSpPr>
        <p:spPr>
          <a:xfrm>
            <a:off x="5462556" y="4838148"/>
            <a:ext cx="0" cy="80026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>
            <a:stCxn id="18" idx="2"/>
          </p:cNvCxnSpPr>
          <p:nvPr/>
        </p:nvCxnSpPr>
        <p:spPr>
          <a:xfrm>
            <a:off x="6262458" y="4799017"/>
            <a:ext cx="9153" cy="838764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 flipH="1">
            <a:off x="2363379" y="4841942"/>
            <a:ext cx="1905" cy="791297"/>
          </a:xfrm>
          <a:prstGeom prst="straightConnector1">
            <a:avLst/>
          </a:prstGeom>
          <a:ln w="127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>
            <a:off x="3025736" y="4838259"/>
            <a:ext cx="1241" cy="794980"/>
          </a:xfrm>
          <a:prstGeom prst="straightConnector1">
            <a:avLst/>
          </a:prstGeom>
          <a:ln w="12700">
            <a:solidFill>
              <a:schemeClr val="accent2">
                <a:alpha val="99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>
            <a:off x="3697724" y="4845257"/>
            <a:ext cx="0" cy="813575"/>
          </a:xfrm>
          <a:prstGeom prst="straightConnector1">
            <a:avLst/>
          </a:prstGeom>
          <a:ln w="127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ángulo 83"/>
          <p:cNvSpPr/>
          <p:nvPr/>
        </p:nvSpPr>
        <p:spPr>
          <a:xfrm>
            <a:off x="6767609" y="2803419"/>
            <a:ext cx="1272465" cy="487789"/>
          </a:xfrm>
          <a:prstGeom prst="rect">
            <a:avLst/>
          </a:prstGeom>
          <a:solidFill>
            <a:srgbClr val="00FFFF">
              <a:alpha val="14000"/>
            </a:srgbClr>
          </a:solidFill>
          <a:ln>
            <a:solidFill>
              <a:srgbClr val="00FF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altLang="en-US" sz="675" dirty="0">
                <a:sym typeface="+mn-ea"/>
              </a:rPr>
              <a:t> </a:t>
            </a:r>
            <a:r>
              <a:rPr lang="es-MX" sz="675" b="1" dirty="0">
                <a:sym typeface="+mn-ea"/>
              </a:rPr>
              <a:t>OBJETIVOS ESPECÍFICOS (OE)</a:t>
            </a:r>
            <a:endParaRPr lang="en-US" altLang="en-US" sz="675" b="1" dirty="0">
              <a:sym typeface="+mn-ea"/>
            </a:endParaRPr>
          </a:p>
        </p:txBody>
      </p:sp>
      <p:cxnSp>
        <p:nvCxnSpPr>
          <p:cNvPr id="93" name="Conector recto 92"/>
          <p:cNvCxnSpPr/>
          <p:nvPr/>
        </p:nvCxnSpPr>
        <p:spPr>
          <a:xfrm>
            <a:off x="2257816" y="2426285"/>
            <a:ext cx="5998781" cy="481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>
            <a:off x="2253749" y="2422888"/>
            <a:ext cx="0" cy="206809"/>
          </a:xfrm>
          <a:prstGeom prst="line">
            <a:avLst/>
          </a:prstGeom>
          <a:ln w="127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/>
          <p:cNvCxnSpPr/>
          <p:nvPr/>
        </p:nvCxnSpPr>
        <p:spPr>
          <a:xfrm>
            <a:off x="3676962" y="2416339"/>
            <a:ext cx="0" cy="206809"/>
          </a:xfrm>
          <a:prstGeom prst="line">
            <a:avLst/>
          </a:prstGeom>
          <a:ln w="12700">
            <a:solidFill>
              <a:srgbClr val="00206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/>
          <p:cNvCxnSpPr/>
          <p:nvPr/>
        </p:nvCxnSpPr>
        <p:spPr>
          <a:xfrm>
            <a:off x="3026977" y="2418125"/>
            <a:ext cx="0" cy="206809"/>
          </a:xfrm>
          <a:prstGeom prst="line">
            <a:avLst/>
          </a:prstGeom>
          <a:ln w="127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/>
          <p:cNvCxnSpPr/>
          <p:nvPr/>
        </p:nvCxnSpPr>
        <p:spPr>
          <a:xfrm>
            <a:off x="8256596" y="2422888"/>
            <a:ext cx="0" cy="237676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/>
          <p:cNvCxnSpPr>
            <a:endCxn id="51" idx="3"/>
          </p:cNvCxnSpPr>
          <p:nvPr/>
        </p:nvCxnSpPr>
        <p:spPr>
          <a:xfrm flipH="1">
            <a:off x="8033724" y="3495005"/>
            <a:ext cx="219208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/>
          <p:cNvCxnSpPr/>
          <p:nvPr/>
        </p:nvCxnSpPr>
        <p:spPr>
          <a:xfrm>
            <a:off x="4658180" y="2526292"/>
            <a:ext cx="3782525" cy="0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/>
          <p:cNvCxnSpPr/>
          <p:nvPr/>
        </p:nvCxnSpPr>
        <p:spPr>
          <a:xfrm>
            <a:off x="8440705" y="2526292"/>
            <a:ext cx="0" cy="1562968"/>
          </a:xfrm>
          <a:prstGeom prst="line">
            <a:avLst/>
          </a:prstGeom>
          <a:ln w="12700">
            <a:solidFill>
              <a:srgbClr val="FF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de flecha 113"/>
          <p:cNvCxnSpPr>
            <a:endCxn id="50" idx="3"/>
          </p:cNvCxnSpPr>
          <p:nvPr/>
        </p:nvCxnSpPr>
        <p:spPr>
          <a:xfrm flipH="1">
            <a:off x="8026976" y="4094657"/>
            <a:ext cx="407379" cy="0"/>
          </a:xfrm>
          <a:prstGeom prst="straightConnector1">
            <a:avLst/>
          </a:prstGeom>
          <a:ln w="12700">
            <a:solidFill>
              <a:srgbClr val="FF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de flecha 115"/>
          <p:cNvCxnSpPr>
            <a:stCxn id="9" idx="0"/>
          </p:cNvCxnSpPr>
          <p:nvPr/>
        </p:nvCxnSpPr>
        <p:spPr>
          <a:xfrm flipH="1" flipV="1">
            <a:off x="4651830" y="2515026"/>
            <a:ext cx="2307" cy="114928"/>
          </a:xfrm>
          <a:prstGeom prst="straightConnector1">
            <a:avLst/>
          </a:prstGeom>
          <a:ln w="12700">
            <a:solidFill>
              <a:srgbClr val="FF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/>
          <p:cNvCxnSpPr/>
          <p:nvPr/>
        </p:nvCxnSpPr>
        <p:spPr>
          <a:xfrm flipV="1">
            <a:off x="5457825" y="2334463"/>
            <a:ext cx="3150831" cy="789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/>
          <p:cNvCxnSpPr/>
          <p:nvPr/>
        </p:nvCxnSpPr>
        <p:spPr>
          <a:xfrm>
            <a:off x="1899911" y="4341426"/>
            <a:ext cx="0" cy="8943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/>
          <p:cNvCxnSpPr/>
          <p:nvPr/>
        </p:nvCxnSpPr>
        <p:spPr>
          <a:xfrm>
            <a:off x="1899911" y="5235748"/>
            <a:ext cx="11971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de flecha 124"/>
          <p:cNvCxnSpPr/>
          <p:nvPr/>
        </p:nvCxnSpPr>
        <p:spPr>
          <a:xfrm flipH="1">
            <a:off x="1756423" y="4341426"/>
            <a:ext cx="14348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/>
          <p:cNvCxnSpPr/>
          <p:nvPr/>
        </p:nvCxnSpPr>
        <p:spPr>
          <a:xfrm>
            <a:off x="8608656" y="2334462"/>
            <a:ext cx="0" cy="2086317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/>
          <p:cNvCxnSpPr>
            <a:endCxn id="49" idx="3"/>
          </p:cNvCxnSpPr>
          <p:nvPr/>
        </p:nvCxnSpPr>
        <p:spPr>
          <a:xfrm flipH="1">
            <a:off x="8026975" y="4420779"/>
            <a:ext cx="575331" cy="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de flecha 130"/>
          <p:cNvCxnSpPr>
            <a:stCxn id="7" idx="0"/>
          </p:cNvCxnSpPr>
          <p:nvPr/>
        </p:nvCxnSpPr>
        <p:spPr>
          <a:xfrm flipH="1" flipV="1">
            <a:off x="5460080" y="2340538"/>
            <a:ext cx="3643" cy="289159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de flecha 131"/>
          <p:cNvCxnSpPr/>
          <p:nvPr/>
        </p:nvCxnSpPr>
        <p:spPr>
          <a:xfrm flipV="1">
            <a:off x="6389878" y="2340538"/>
            <a:ext cx="0" cy="295235"/>
          </a:xfrm>
          <a:prstGeom prst="straightConnector1">
            <a:avLst/>
          </a:prstGeom>
          <a:ln w="1270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de flecha 133"/>
          <p:cNvCxnSpPr/>
          <p:nvPr/>
        </p:nvCxnSpPr>
        <p:spPr>
          <a:xfrm flipH="1">
            <a:off x="8037389" y="4800226"/>
            <a:ext cx="219208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cto 137"/>
          <p:cNvCxnSpPr>
            <a:stCxn id="43" idx="3"/>
          </p:cNvCxnSpPr>
          <p:nvPr/>
        </p:nvCxnSpPr>
        <p:spPr>
          <a:xfrm>
            <a:off x="6674740" y="1700391"/>
            <a:ext cx="2054164" cy="5894"/>
          </a:xfrm>
          <a:prstGeom prst="line">
            <a:avLst/>
          </a:prstGeom>
          <a:ln w="12700">
            <a:solidFill>
              <a:srgbClr val="FF33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9"/>
          <p:cNvCxnSpPr/>
          <p:nvPr/>
        </p:nvCxnSpPr>
        <p:spPr>
          <a:xfrm>
            <a:off x="8734619" y="1700391"/>
            <a:ext cx="0" cy="3464182"/>
          </a:xfrm>
          <a:prstGeom prst="line">
            <a:avLst/>
          </a:prstGeom>
          <a:ln w="12700">
            <a:solidFill>
              <a:srgbClr val="FF33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de flecha 144"/>
          <p:cNvCxnSpPr>
            <a:endCxn id="54" idx="3"/>
          </p:cNvCxnSpPr>
          <p:nvPr/>
        </p:nvCxnSpPr>
        <p:spPr>
          <a:xfrm flipH="1">
            <a:off x="8033089" y="5164572"/>
            <a:ext cx="694546" cy="1510"/>
          </a:xfrm>
          <a:prstGeom prst="straightConnector1">
            <a:avLst/>
          </a:prstGeom>
          <a:ln w="12700">
            <a:solidFill>
              <a:srgbClr val="FF33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149"/>
          <p:cNvCxnSpPr/>
          <p:nvPr/>
        </p:nvCxnSpPr>
        <p:spPr>
          <a:xfrm flipV="1">
            <a:off x="4444753" y="2215057"/>
            <a:ext cx="3876238" cy="28406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cto de flecha 151"/>
          <p:cNvCxnSpPr/>
          <p:nvPr/>
        </p:nvCxnSpPr>
        <p:spPr>
          <a:xfrm flipV="1">
            <a:off x="4444753" y="2229498"/>
            <a:ext cx="0" cy="406274"/>
          </a:xfrm>
          <a:prstGeom prst="straightConnector1">
            <a:avLst/>
          </a:prstGeom>
          <a:ln w="12700">
            <a:solidFill>
              <a:srgbClr val="FF0066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cto de flecha 152"/>
          <p:cNvCxnSpPr/>
          <p:nvPr/>
        </p:nvCxnSpPr>
        <p:spPr>
          <a:xfrm flipV="1">
            <a:off x="6158965" y="2229498"/>
            <a:ext cx="0" cy="406274"/>
          </a:xfrm>
          <a:prstGeom prst="straightConnector1">
            <a:avLst/>
          </a:prstGeom>
          <a:ln w="12700">
            <a:solidFill>
              <a:srgbClr val="7030A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cto 154"/>
          <p:cNvCxnSpPr/>
          <p:nvPr/>
        </p:nvCxnSpPr>
        <p:spPr>
          <a:xfrm>
            <a:off x="8320991" y="2215502"/>
            <a:ext cx="0" cy="1589956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de flecha 156"/>
          <p:cNvCxnSpPr>
            <a:endCxn id="52" idx="3"/>
          </p:cNvCxnSpPr>
          <p:nvPr/>
        </p:nvCxnSpPr>
        <p:spPr>
          <a:xfrm flipH="1">
            <a:off x="8040471" y="3805458"/>
            <a:ext cx="274169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r 21"/>
          <p:cNvCxnSpPr/>
          <p:nvPr/>
        </p:nvCxnSpPr>
        <p:spPr>
          <a:xfrm rot="10800000">
            <a:off x="1110026" y="4833165"/>
            <a:ext cx="4231064" cy="608399"/>
          </a:xfrm>
          <a:prstGeom prst="bentConnector2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/>
          <p:cNvCxnSpPr>
            <a:endCxn id="16" idx="2"/>
          </p:cNvCxnSpPr>
          <p:nvPr/>
        </p:nvCxnSpPr>
        <p:spPr>
          <a:xfrm rot="5400000" flipH="1" flipV="1">
            <a:off x="4007679" y="5006738"/>
            <a:ext cx="764918" cy="525278"/>
          </a:xfrm>
          <a:prstGeom prst="bentConnector3">
            <a:avLst/>
          </a:prstGeom>
          <a:ln w="127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>
            <a:off x="5341089" y="4838148"/>
            <a:ext cx="0" cy="609768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>
            <a:off x="6024356" y="4799652"/>
            <a:ext cx="0" cy="6097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/>
          <p:nvPr/>
        </p:nvCxnSpPr>
        <p:spPr>
          <a:xfrm flipH="1">
            <a:off x="5321081" y="5422837"/>
            <a:ext cx="787273" cy="187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en-US"/>
              <a:t>Preparación de la Propuesta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2279015"/>
            <a:ext cx="4147820" cy="4384040"/>
          </a:xfrm>
        </p:spPr>
        <p:txBody>
          <a:bodyPr>
            <a:normAutofit fontScale="90000"/>
          </a:bodyPr>
          <a:p>
            <a:r>
              <a:rPr lang="en-US" altLang="en-US"/>
              <a:t>Memorandum de Acuerdo</a:t>
            </a:r>
            <a:endParaRPr lang="en-US" altLang="en-US"/>
          </a:p>
          <a:p>
            <a:pPr lvl="1"/>
            <a:r>
              <a:rPr lang="en-US" altLang="en-US" sz="2400"/>
              <a:t>Formulación y presentación del Proyecto conjunto</a:t>
            </a:r>
            <a:endParaRPr lang="en-US" altLang="en-US" sz="2400"/>
          </a:p>
          <a:p>
            <a:pPr lvl="1"/>
            <a:r>
              <a:rPr lang="en-US" altLang="en-US"/>
              <a:t>Confidencialidad</a:t>
            </a:r>
            <a:endParaRPr lang="en-US" altLang="en-US"/>
          </a:p>
          <a:p>
            <a:r>
              <a:rPr lang="en-US" altLang="en-US"/>
              <a:t>Mesas de Trabajo</a:t>
            </a:r>
            <a:endParaRPr lang="en-US" altLang="en-US"/>
          </a:p>
          <a:p>
            <a:pPr lvl="1" algn="l">
              <a:buClrTx/>
              <a:buSzTx/>
            </a:pPr>
            <a:r>
              <a:rPr lang="en-US" altLang="en-US"/>
              <a:t>Mesa de Trabajo 1. Gestión y Gobernanza del Consorcio</a:t>
            </a:r>
            <a:endParaRPr lang="en-US" altLang="en-US" sz="2400"/>
          </a:p>
          <a:p>
            <a:pPr lvl="1" algn="l">
              <a:buClrTx/>
              <a:buSzTx/>
            </a:pPr>
            <a:r>
              <a:rPr lang="en-US" altLang="en-US"/>
              <a:t>Mesa de Trabajo 2. Nuevas Fuentes Hídricas</a:t>
            </a:r>
            <a:endParaRPr lang="en-US" altLang="en-US"/>
          </a:p>
          <a:p>
            <a:pPr lvl="1" algn="l">
              <a:buClrTx/>
              <a:buSzTx/>
            </a:pPr>
            <a:r>
              <a:rPr lang="en-US" altLang="en-US"/>
              <a:t>Mesa de Trabajo 3. Saneamiento y Reúso de Agua</a:t>
            </a:r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4385310" y="2389505"/>
            <a:ext cx="4276090" cy="42735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/>
          </a:p>
          <a:p>
            <a:pPr lvl="1" algn="l">
              <a:buClrTx/>
              <a:buSzTx/>
            </a:pPr>
            <a:r>
              <a:rPr lang="en-US" altLang="en-US"/>
              <a:t>Mesa de Trabajo 4. </a:t>
            </a:r>
            <a:r>
              <a:rPr lang="en-US" altLang="en-US">
                <a:sym typeface="Times New Roman" panose="02020603050405020304"/>
              </a:rPr>
              <a:t>Uso eficiente del Agua</a:t>
            </a:r>
            <a:endParaRPr lang="en-US" altLang="en-US">
              <a:sym typeface="Times New Roman" panose="02020603050405020304"/>
            </a:endParaRPr>
          </a:p>
          <a:p>
            <a:pPr lvl="1" algn="l">
              <a:buClrTx/>
              <a:buSzTx/>
            </a:pPr>
            <a:r>
              <a:rPr lang="en-US" altLang="en-US"/>
              <a:t>Mesa de Trabajo 5. Manejo de Cuenca y Cambio Climático</a:t>
            </a:r>
            <a:endParaRPr lang="en-US" altLang="en-US"/>
          </a:p>
          <a:p>
            <a:pPr lvl="1" algn="l">
              <a:buClrTx/>
              <a:buSzTx/>
            </a:pPr>
            <a:r>
              <a:rPr lang="en-US" altLang="en-US"/>
              <a:t>Mesa de Trabajo 6. Sociedad y Transferencia Tecnológica</a:t>
            </a:r>
            <a:endParaRPr lang="en-US" altLang="en-US"/>
          </a:p>
          <a:p>
            <a:pPr lvl="1" algn="l">
              <a:buClrTx/>
              <a:buSzTx/>
            </a:pPr>
            <a:r>
              <a:rPr lang="en-US" altLang="en-US"/>
              <a:t>Mesa de Trabajo 7. Sistema Integrado Abierto de Infomación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s-ES"/>
              <a:t>Tareas de las Mesas de Trabajo</a:t>
            </a:r>
            <a:endParaRPr lang="" altLang="es-ES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28650" y="2390140"/>
            <a:ext cx="7886700" cy="3977005"/>
          </a:xfrm>
        </p:spPr>
        <p:txBody>
          <a:bodyPr>
            <a:normAutofit fontScale="90000"/>
          </a:bodyPr>
          <a:p>
            <a:pPr marL="514350" indent="-514350">
              <a:buAutoNum type="arabicPeriod"/>
            </a:pPr>
            <a:r>
              <a:rPr lang="" altLang="es-ES"/>
              <a:t>Definir los objetivos generales y específicos a alcanzar en la Línea de trabajo respectiva</a:t>
            </a:r>
            <a:endParaRPr lang="" altLang="es-ES"/>
          </a:p>
          <a:p>
            <a:pPr marL="514350" indent="-514350">
              <a:buAutoNum type="arabicPeriod"/>
            </a:pPr>
            <a:r>
              <a:rPr lang="" altLang="es-ES"/>
              <a:t>Recolectar posibles Proyectos (TRL 4+) de la Cartera de Proyectos y completar la ficha del proyecto</a:t>
            </a:r>
            <a:endParaRPr lang="" altLang="es-ES"/>
          </a:p>
          <a:p>
            <a:pPr marL="514350" indent="-514350">
              <a:buAutoNum type="arabicPeriod"/>
            </a:pPr>
            <a:r>
              <a:rPr lang="" altLang="es-ES"/>
              <a:t>Ordenar los proyectos en el tiempo y en las etapas </a:t>
            </a:r>
            <a:endParaRPr lang="" altLang="es-ES"/>
          </a:p>
          <a:p>
            <a:pPr marL="514350" indent="-514350">
              <a:buAutoNum type="arabicPeriod"/>
            </a:pPr>
            <a:r>
              <a:rPr lang="" altLang="es-ES"/>
              <a:t>Definir los resultados a alcanzar y los indicadores</a:t>
            </a:r>
            <a:endParaRPr lang="" altLang="es-ES"/>
          </a:p>
          <a:p>
            <a:pPr marL="514350" indent="-514350">
              <a:buAutoNum type="arabicPeriod"/>
            </a:pPr>
            <a:r>
              <a:rPr lang="" altLang="es-ES"/>
              <a:t>Definir Carta Gantt de cada Proyecto e integrar una general</a:t>
            </a:r>
            <a:endParaRPr lang="" altLang="es-ES"/>
          </a:p>
          <a:p>
            <a:pPr marL="514350" indent="-514350">
              <a:buAutoNum type="arabicPeriod"/>
            </a:pPr>
            <a:r>
              <a:rPr lang="" altLang="es-ES"/>
              <a:t>Definir los presupuestos de los proyectos</a:t>
            </a:r>
            <a:endParaRPr lang="" alt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" altLang="es-ES"/>
              <a:t>Niveles de Madurez de la Tecnología</a:t>
            </a:r>
            <a:endParaRPr lang="" altLang="es-ES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68630" y="2290445"/>
            <a:ext cx="8275320" cy="3977005"/>
          </a:xfrm>
        </p:spPr>
        <p:txBody>
          <a:bodyPr>
            <a:normAutofit fontScale="90000"/>
          </a:bodyPr>
          <a:p>
            <a:r>
              <a:rPr lang="es-ES" altLang="en-US" sz="1800"/>
              <a:t>    TRL 1 - Principios básicos observados y documentados</a:t>
            </a:r>
            <a:endParaRPr lang="es-ES" altLang="en-US" sz="1800"/>
          </a:p>
          <a:p>
            <a:r>
              <a:rPr lang="es-ES" altLang="en-US" sz="1800"/>
              <a:t>    TRL 2 - Concepto de tecnología y/o aplicación formulados</a:t>
            </a:r>
            <a:endParaRPr lang="es-ES" altLang="en-US" sz="1800"/>
          </a:p>
          <a:p>
            <a:r>
              <a:rPr lang="es-ES" altLang="en-US" sz="1800"/>
              <a:t>    TRL 3 - Prueba de concepto de función crítica demostrada en forma analítica y  </a:t>
            </a:r>
            <a:r>
              <a:rPr lang="" altLang="es-ES" sz="1800"/>
              <a:t>e</a:t>
            </a:r>
            <a:r>
              <a:rPr lang="es-ES" altLang="en-US" sz="1800"/>
              <a:t>xperimental y / o característica</a:t>
            </a:r>
            <a:endParaRPr lang="es-ES" altLang="en-US" sz="1800"/>
          </a:p>
          <a:p>
            <a:r>
              <a:rPr lang="es-ES" altLang="en-US" sz="1800"/>
              <a:t>    TRL 4 - Validación de componentes y / o placas de prueba en entornos de laboratorio</a:t>
            </a:r>
            <a:endParaRPr lang="es-ES" altLang="en-US" sz="1800"/>
          </a:p>
          <a:p>
            <a:r>
              <a:rPr lang="es-ES" altLang="en-US" sz="1800"/>
              <a:t>    TRL 5 - Validación de componentes y / o placas de pruebas en un entorno relevante</a:t>
            </a:r>
            <a:endParaRPr lang="es-ES" altLang="en-US" sz="1800"/>
          </a:p>
          <a:p>
            <a:r>
              <a:rPr lang="es-ES" altLang="en-US" sz="1800"/>
              <a:t>    TRL 6 - Modelo de sistema / subsistema o demostración de prototipo en un entorno relevante (terreno o espacio)</a:t>
            </a:r>
            <a:endParaRPr lang="es-ES" altLang="en-US" sz="1800"/>
          </a:p>
          <a:p>
            <a:r>
              <a:rPr lang="es-ES" altLang="en-US" sz="1800"/>
              <a:t>    TRL 7 - Demostración del prototipo del sistema en un entorno espacial</a:t>
            </a:r>
            <a:endParaRPr lang="es-ES" altLang="en-US" sz="1800"/>
          </a:p>
          <a:p>
            <a:r>
              <a:rPr lang="es-ES" altLang="en-US" sz="1800"/>
              <a:t>    TRL 8 - Sistema real completado y "calificado para vuelo" mediante prueba y demostración (en tierra o espacio)</a:t>
            </a:r>
            <a:endParaRPr lang="es-ES" altLang="en-US" sz="1800"/>
          </a:p>
          <a:p>
            <a:r>
              <a:rPr lang="es-ES" altLang="en-US" sz="1800"/>
              <a:t>    TRL 9 - Sistema real "probado en vuelo" a través de operaciones de misión exitosas</a:t>
            </a:r>
            <a:endParaRPr lang="es-E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es-ES"/>
              <a:t>Tareas Mesa de Trabajo Gestión</a:t>
            </a:r>
            <a:endParaRPr lang="" altLang="es-ES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28650" y="2374900"/>
            <a:ext cx="7886700" cy="3977005"/>
          </a:xfrm>
        </p:spPr>
        <p:txBody>
          <a:bodyPr/>
          <a:p>
            <a:r>
              <a:rPr lang="" altLang="es-ES"/>
              <a:t>Coordinación general del trabajo</a:t>
            </a:r>
            <a:endParaRPr lang="" altLang="es-ES"/>
          </a:p>
          <a:p>
            <a:r>
              <a:rPr lang="" altLang="es-ES"/>
              <a:t>Definición de objetivos</a:t>
            </a:r>
            <a:endParaRPr lang="" altLang="es-ES"/>
          </a:p>
          <a:p>
            <a:r>
              <a:rPr lang="" altLang="es-ES"/>
              <a:t>Proponer Modelo de Gobernanza</a:t>
            </a:r>
            <a:endParaRPr lang="" altLang="es-ES"/>
          </a:p>
          <a:p>
            <a:r>
              <a:rPr lang="" altLang="es-ES"/>
              <a:t>Proponer Compromisos de Propiedad Intelectual</a:t>
            </a:r>
            <a:endParaRPr lang="" altLang="es-ES"/>
          </a:p>
          <a:p>
            <a:r>
              <a:rPr lang="" altLang="es-ES"/>
              <a:t>Coordinar la Redacción de la Propuesta</a:t>
            </a:r>
            <a:endParaRPr lang="" altLang="es-ES"/>
          </a:p>
          <a:p>
            <a:r>
              <a:rPr lang="" altLang="es-ES"/>
              <a:t>Asegurar la obtención de aportes</a:t>
            </a:r>
            <a:endParaRPr lang="" altLang="es-ES"/>
          </a:p>
          <a:p>
            <a:r>
              <a:rPr lang="" altLang="es-ES"/>
              <a:t>Proponer un Presupuesto integrado</a:t>
            </a:r>
            <a:endParaRPr lang="" alt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4328</Words>
  <Application>WPS Presentation</Application>
  <PresentationFormat>Presentación en pantalla (4:3)</PresentationFormat>
  <Paragraphs>152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Times New Roman</vt:lpstr>
      <vt:lpstr>Calibri Light</vt:lpstr>
      <vt:lpstr>Microsoft YaHei</vt:lpstr>
      <vt:lpstr/>
      <vt:lpstr>Arial Unicode MS</vt:lpstr>
      <vt:lpstr>Segoe Print</vt:lpstr>
      <vt:lpstr>Calibri</vt:lpstr>
      <vt:lpstr>1_Tema de Office</vt:lpstr>
      <vt:lpstr>InteliAqua Gestión Inteligente del Agua en la Macro Zona Centro Sur: RM-VI-VII-XVI</vt:lpstr>
      <vt:lpstr>PowerPoint 演示文稿</vt:lpstr>
      <vt:lpstr>PowerPoint 演示文稿</vt:lpstr>
      <vt:lpstr>Preparación de la Propuesta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Florencio I. Utreras</dc:creator>
  <cp:lastModifiedBy>Florencio I. Utreras</cp:lastModifiedBy>
  <cp:revision>109</cp:revision>
  <dcterms:created xsi:type="dcterms:W3CDTF">2019-01-17T19:31:00Z</dcterms:created>
  <dcterms:modified xsi:type="dcterms:W3CDTF">2020-08-04T19:54:02Z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3082-11.2.0.9453</vt:lpwstr>
  </property>
</Properties>
</file>